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59" r:id="rId3"/>
    <p:sldId id="264" r:id="rId4"/>
    <p:sldId id="265" r:id="rId5"/>
    <p:sldId id="266" r:id="rId6"/>
    <p:sldId id="268" r:id="rId7"/>
    <p:sldId id="270" r:id="rId8"/>
    <p:sldId id="267" r:id="rId9"/>
    <p:sldId id="269" r:id="rId10"/>
    <p:sldId id="271" r:id="rId11"/>
    <p:sldId id="275" r:id="rId12"/>
    <p:sldId id="276" r:id="rId13"/>
    <p:sldId id="277" r:id="rId14"/>
    <p:sldId id="278" r:id="rId15"/>
    <p:sldId id="279" r:id="rId16"/>
    <p:sldId id="280" r:id="rId17"/>
    <p:sldId id="281" r:id="rId18"/>
    <p:sldId id="286" r:id="rId19"/>
    <p:sldId id="282" r:id="rId20"/>
    <p:sldId id="283" r:id="rId21"/>
    <p:sldId id="273" r:id="rId22"/>
    <p:sldId id="284" r:id="rId23"/>
    <p:sldId id="274" r:id="rId24"/>
    <p:sldId id="261" r:id="rId25"/>
    <p:sldId id="285" r:id="rId26"/>
    <p:sldId id="287" r:id="rId27"/>
    <p:sldId id="288" r:id="rId28"/>
    <p:sldId id="289" r:id="rId29"/>
    <p:sldId id="290" r:id="rId30"/>
    <p:sldId id="291" r:id="rId31"/>
    <p:sldId id="292" r:id="rId32"/>
    <p:sldId id="293"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A1A4D-7CB1-4E54-A6D4-2E29905554DF}" v="1" dt="2019-02-16T18:11:18.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81" autoAdjust="0"/>
  </p:normalViewPr>
  <p:slideViewPr>
    <p:cSldViewPr snapToGrid="0">
      <p:cViewPr>
        <p:scale>
          <a:sx n="100" d="100"/>
          <a:sy n="100" d="100"/>
        </p:scale>
        <p:origin x="-34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68CA47-F456-4AE4-A032-2348BA6E93DC}" type="datetimeFigureOut">
              <a:rPr lang="en-US" smtClean="0"/>
              <a:t>2/19/2019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200DE3-0B59-400C-A02D-4047090D913E}" type="slidenum">
              <a:rPr lang="en-US" smtClean="0"/>
              <a:t>‹#›</a:t>
            </a:fld>
            <a:endParaRPr lang="en-US"/>
          </a:p>
        </p:txBody>
      </p:sp>
    </p:spTree>
    <p:extLst>
      <p:ext uri="{BB962C8B-B14F-4D97-AF65-F5344CB8AC3E}">
        <p14:creationId xmlns:p14="http://schemas.microsoft.com/office/powerpoint/2010/main" val="4965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200DE3-0B59-400C-A02D-4047090D913E}" type="slidenum">
              <a:rPr lang="en-US" smtClean="0"/>
              <a:t>29</a:t>
            </a:fld>
            <a:endParaRPr lang="en-US"/>
          </a:p>
        </p:txBody>
      </p:sp>
    </p:spTree>
    <p:extLst>
      <p:ext uri="{BB962C8B-B14F-4D97-AF65-F5344CB8AC3E}">
        <p14:creationId xmlns:p14="http://schemas.microsoft.com/office/powerpoint/2010/main" val="194550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gives us three levels of objects that we could inject into our code from a unit test.</a:t>
            </a:r>
            <a:endParaRPr lang="en-US" dirty="0"/>
          </a:p>
        </p:txBody>
      </p:sp>
      <p:sp>
        <p:nvSpPr>
          <p:cNvPr id="4" name="Slide Number Placeholder 3"/>
          <p:cNvSpPr>
            <a:spLocks noGrp="1"/>
          </p:cNvSpPr>
          <p:nvPr>
            <p:ph type="sldNum" sz="quarter" idx="10"/>
          </p:nvPr>
        </p:nvSpPr>
        <p:spPr/>
        <p:txBody>
          <a:bodyPr/>
          <a:lstStyle/>
          <a:p>
            <a:fld id="{83200DE3-0B59-400C-A02D-4047090D913E}" type="slidenum">
              <a:rPr lang="en-US" smtClean="0"/>
              <a:t>31</a:t>
            </a:fld>
            <a:endParaRPr lang="en-US"/>
          </a:p>
        </p:txBody>
      </p:sp>
    </p:spTree>
    <p:extLst>
      <p:ext uri="{BB962C8B-B14F-4D97-AF65-F5344CB8AC3E}">
        <p14:creationId xmlns:p14="http://schemas.microsoft.com/office/powerpoint/2010/main" val="3861744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3962611-DFD5-4092-AAFD-559E3DFCE2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 xmlns:a16="http://schemas.microsoft.com/office/drawing/2014/main" id="{2270F1FA-0425-408F-9861-80BF5AFB276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045368" y="2043663"/>
            <a:ext cx="6105194" cy="2031055"/>
          </a:xfrm>
        </p:spPr>
        <p:txBody>
          <a:bodyPr>
            <a:normAutofit/>
          </a:bodyPr>
          <a:lstStyle/>
          <a:p>
            <a:r>
              <a:rPr lang="en-US">
                <a:solidFill>
                  <a:srgbClr val="FFFFFF"/>
                </a:solidFill>
                <a:cs typeface="Calibri Light"/>
              </a:rPr>
              <a:t>JUnit</a:t>
            </a:r>
            <a:endParaRPr lang="en-US">
              <a:solidFill>
                <a:srgbClr val="FFFFFF"/>
              </a:solidFill>
            </a:endParaRPr>
          </a:p>
        </p:txBody>
      </p:sp>
      <p:sp>
        <p:nvSpPr>
          <p:cNvPr id="3" name="Subtitle 2"/>
          <p:cNvSpPr>
            <a:spLocks noGrp="1"/>
          </p:cNvSpPr>
          <p:nvPr>
            <p:ph type="subTitle" idx="1"/>
          </p:nvPr>
        </p:nvSpPr>
        <p:spPr>
          <a:xfrm>
            <a:off x="3045368" y="4074718"/>
            <a:ext cx="6105194" cy="682079"/>
          </a:xfrm>
        </p:spPr>
        <p:txBody>
          <a:bodyPr vert="horz" lIns="91440" tIns="45720" rIns="91440" bIns="45720" rtlCol="0">
            <a:normAutofit/>
          </a:bodyPr>
          <a:lstStyle/>
          <a:p>
            <a:r>
              <a:rPr lang="en-US" sz="2000">
                <a:solidFill>
                  <a:srgbClr val="FFFFFF"/>
                </a:solidFill>
                <a:cs typeface="Calibri"/>
              </a:rPr>
              <a:t>From : Practical Test driven development for Java Programmers(Lynda)</a:t>
            </a:r>
            <a:endParaRPr lang="en-US" sz="2000">
              <a:solidFill>
                <a:srgbClr val="FFFFFF"/>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animal&#10;&#10;Description generated with high confidence">
            <a:extLst>
              <a:ext uri="{FF2B5EF4-FFF2-40B4-BE49-F238E27FC236}">
                <a16:creationId xmlns="" xmlns:a16="http://schemas.microsoft.com/office/drawing/2014/main" id="{AEE3D097-4A0F-4D6A-B9B1-7A634E5D510C}"/>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4875111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 xmlns:a16="http://schemas.microsoft.com/office/drawing/2014/main" id="{AE8C8428-31DA-4596-BC7F-BD8C48765B7D}"/>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854713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creenshot&#10;&#10;Description generated with high confidence">
            <a:extLst>
              <a:ext uri="{FF2B5EF4-FFF2-40B4-BE49-F238E27FC236}">
                <a16:creationId xmlns="" xmlns:a16="http://schemas.microsoft.com/office/drawing/2014/main" id="{BE2A9AB7-08C9-473D-B66B-2DD9D699323C}"/>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9672644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animal&#10;&#10;Description generated with high confidence">
            <a:extLst>
              <a:ext uri="{FF2B5EF4-FFF2-40B4-BE49-F238E27FC236}">
                <a16:creationId xmlns="" xmlns:a16="http://schemas.microsoft.com/office/drawing/2014/main" id="{327F36A2-E6C0-4D05-9ABD-73D80DC4CCF3}"/>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731174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 xmlns:a16="http://schemas.microsoft.com/office/drawing/2014/main" id="{EBF494A2-0E13-4989-BF73-AB9DF4F7632D}"/>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8714244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 xmlns:a16="http://schemas.microsoft.com/office/drawing/2014/main" id="{09A93DB1-2965-464E-B827-C0A15A2AD674}"/>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4190614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 xmlns:a16="http://schemas.microsoft.com/office/drawing/2014/main" id="{CABFA80C-63B5-4DBA-BADB-F29F16B87A52}"/>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261088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descr="A screenshot of a cell phone&#10;&#10;Description generated with very high confidence">
            <a:extLst>
              <a:ext uri="{FF2B5EF4-FFF2-40B4-BE49-F238E27FC236}">
                <a16:creationId xmlns="" xmlns:a16="http://schemas.microsoft.com/office/drawing/2014/main" id="{561A8D57-CFF2-489F-969D-452E2F849360}"/>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886747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432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6B8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generated with high confidence">
            <a:extLst>
              <a:ext uri="{FF2B5EF4-FFF2-40B4-BE49-F238E27FC236}">
                <a16:creationId xmlns="" xmlns:a16="http://schemas.microsoft.com/office/drawing/2014/main" id="{47F329AF-3423-46DD-835C-E91FABECC85E}"/>
              </a:ext>
            </a:extLst>
          </p:cNvPr>
          <p:cNvPicPr>
            <a:picLocks noGrp="1" noChangeAspect="1"/>
          </p:cNvPicPr>
          <p:nvPr>
            <p:ph idx="1"/>
          </p:nvPr>
        </p:nvPicPr>
        <p:blipFill>
          <a:blip r:embed="rId2"/>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2955342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 xmlns:a16="http://schemas.microsoft.com/office/drawing/2014/main" id="{775ACFAD-0008-43EA-B5DD-B3BE8D2CA973}"/>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330885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9CD0C2-0D69-4D0A-98B6-8D4267B4A923}"/>
              </a:ext>
            </a:extLst>
          </p:cNvPr>
          <p:cNvSpPr>
            <a:spLocks noGrp="1"/>
          </p:cNvSpPr>
          <p:nvPr>
            <p:ph type="title"/>
          </p:nvPr>
        </p:nvSpPr>
        <p:spPr/>
        <p:txBody>
          <a:bodyPr/>
          <a:lstStyle/>
          <a:p>
            <a:endParaRPr lang="en-US"/>
          </a:p>
        </p:txBody>
      </p:sp>
      <p:pic>
        <p:nvPicPr>
          <p:cNvPr id="4" name="Picture 4" descr="A picture containing aquatic bird&#10;&#10;Description generated with high confidence">
            <a:extLst>
              <a:ext uri="{FF2B5EF4-FFF2-40B4-BE49-F238E27FC236}">
                <a16:creationId xmlns="" xmlns:a16="http://schemas.microsoft.com/office/drawing/2014/main" id="{3AF388B2-0070-4116-A317-E6ECEEA8EA33}"/>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45865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 xmlns:a16="http://schemas.microsoft.com/office/drawing/2014/main" id="{A41C58EF-E382-41F8-84DF-9541403B9876}"/>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9566113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BD1C54-F399-4CD7-8315-F786D5F830F3}"/>
              </a:ext>
            </a:extLst>
          </p:cNvPr>
          <p:cNvSpPr>
            <a:spLocks noGrp="1"/>
          </p:cNvSpPr>
          <p:nvPr>
            <p:ph type="title"/>
          </p:nvPr>
        </p:nvSpPr>
        <p:spPr/>
        <p:txBody>
          <a:bodyPr/>
          <a:lstStyle/>
          <a:p>
            <a:endParaRPr lang="en-US"/>
          </a:p>
        </p:txBody>
      </p:sp>
      <p:pic>
        <p:nvPicPr>
          <p:cNvPr id="4" name="Picture 4" descr="A screenshot of a cell phone&#10;&#10;Description generated with very high confidence">
            <a:extLst>
              <a:ext uri="{FF2B5EF4-FFF2-40B4-BE49-F238E27FC236}">
                <a16:creationId xmlns="" xmlns:a16="http://schemas.microsoft.com/office/drawing/2014/main" id="{FA0FE6DD-24FE-4F3F-BDFA-87FB6651B494}"/>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7195312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 xmlns:a16="http://schemas.microsoft.com/office/drawing/2014/main" id="{70605FBC-A1F2-46E0-9683-527791AFE6D8}"/>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639944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D22851-1155-40E2-85B8-6D47E8B50D55}"/>
              </a:ext>
            </a:extLst>
          </p:cNvPr>
          <p:cNvSpPr>
            <a:spLocks noGrp="1"/>
          </p:cNvSpPr>
          <p:nvPr>
            <p:ph type="title"/>
          </p:nvPr>
        </p:nvSpPr>
        <p:spPr/>
        <p:txBody>
          <a:bodyPr/>
          <a:lstStyle/>
          <a:p>
            <a:endParaRPr lang="en-US"/>
          </a:p>
        </p:txBody>
      </p:sp>
      <p:pic>
        <p:nvPicPr>
          <p:cNvPr id="4" name="Picture 4" descr="A screenshot of a cell phone&#10;&#10;Description generated with high confidence">
            <a:extLst>
              <a:ext uri="{FF2B5EF4-FFF2-40B4-BE49-F238E27FC236}">
                <a16:creationId xmlns="" xmlns:a16="http://schemas.microsoft.com/office/drawing/2014/main" id="{007A43EE-B0B4-454E-96BF-6E48A2EB6B8D}"/>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1068572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1450" y="1948218"/>
            <a:ext cx="2628900" cy="3416320"/>
          </a:xfrm>
          <a:prstGeom prst="rect">
            <a:avLst/>
          </a:prstGeom>
          <a:noFill/>
        </p:spPr>
        <p:txBody>
          <a:bodyPr wrap="square" rtlCol="0">
            <a:spAutoFit/>
          </a:bodyPr>
          <a:lstStyle/>
          <a:p>
            <a:r>
              <a:rPr lang="en-US" dirty="0"/>
              <a:t>Finding out if a method is called or not is known as testing behavior. Did our code behave in the way that we expected? Did a method we expected to run, actually run? Or did a method we expected would not run, not run? We're testing code flow here, not just did we get the right values out.</a:t>
            </a:r>
          </a:p>
        </p:txBody>
      </p:sp>
    </p:spTree>
    <p:extLst>
      <p:ext uri="{BB962C8B-B14F-4D97-AF65-F5344CB8AC3E}">
        <p14:creationId xmlns:p14="http://schemas.microsoft.com/office/powerpoint/2010/main" val="12504057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553200" y="1447800"/>
            <a:ext cx="4448175" cy="1200329"/>
          </a:xfrm>
          <a:prstGeom prst="rect">
            <a:avLst/>
          </a:prstGeom>
          <a:noFill/>
        </p:spPr>
        <p:txBody>
          <a:bodyPr wrap="square" rtlCol="0">
            <a:spAutoFit/>
          </a:bodyPr>
          <a:lstStyle/>
          <a:p>
            <a:r>
              <a:rPr lang="en-US" dirty="0"/>
              <a:t> With mocks, we're not actually testing the return values, although of course we could do that as well. What we're really trying to test is whether or not different methods got called.</a:t>
            </a:r>
          </a:p>
        </p:txBody>
      </p:sp>
    </p:spTree>
    <p:extLst>
      <p:ext uri="{BB962C8B-B14F-4D97-AF65-F5344CB8AC3E}">
        <p14:creationId xmlns:p14="http://schemas.microsoft.com/office/powerpoint/2010/main" val="15450973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 xmlns:a16="http://schemas.microsoft.com/office/drawing/2014/main" id="{3078A6D2-2125-4D48-A7FF-0583816EF34A}"/>
              </a:ext>
            </a:extLst>
          </p:cNvPr>
          <p:cNvPicPr>
            <a:picLocks noGrp="1" noChangeAspect="1"/>
          </p:cNvPicPr>
          <p:nvPr>
            <p:ph idx="1"/>
          </p:nvPr>
        </p:nvPicPr>
        <p:blipFill>
          <a:blip r:embed="rId2"/>
          <a:stretch>
            <a:fillRect/>
          </a:stretch>
        </p:blipFill>
        <p:spPr>
          <a:xfrm>
            <a:off x="839843" y="1147132"/>
            <a:ext cx="10574944" cy="5332543"/>
          </a:xfrm>
          <a:prstGeom prst="rect">
            <a:avLst/>
          </a:prstGeom>
        </p:spPr>
      </p:pic>
      <p:sp>
        <p:nvSpPr>
          <p:cNvPr id="7" name="Title 6">
            <a:extLst>
              <a:ext uri="{FF2B5EF4-FFF2-40B4-BE49-F238E27FC236}">
                <a16:creationId xmlns="" xmlns:a16="http://schemas.microsoft.com/office/drawing/2014/main" id="{23991A90-071A-4AAB-8B96-0F96B5D104E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62041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4BEC90-930A-4AA8-BAD8-0290A9B62056}"/>
              </a:ext>
            </a:extLst>
          </p:cNvPr>
          <p:cNvSpPr>
            <a:spLocks noGrp="1"/>
          </p:cNvSpPr>
          <p:nvPr>
            <p:ph type="title"/>
          </p:nvPr>
        </p:nvSpPr>
        <p:spPr/>
        <p:txBody>
          <a:bodyPr/>
          <a:lstStyle/>
          <a:p>
            <a:r>
              <a:rPr lang="en-US" err="1">
                <a:cs typeface="Calibri Light"/>
              </a:rPr>
              <a:t>Mockitos</a:t>
            </a:r>
          </a:p>
        </p:txBody>
      </p:sp>
      <p:pic>
        <p:nvPicPr>
          <p:cNvPr id="4" name="Picture 4" descr="A screenshot of a cell phone&#10;&#10;Description generated with very high confidence">
            <a:extLst>
              <a:ext uri="{FF2B5EF4-FFF2-40B4-BE49-F238E27FC236}">
                <a16:creationId xmlns="" xmlns:a16="http://schemas.microsoft.com/office/drawing/2014/main" id="{CD73AB59-C95F-4D79-A1AA-6828F2C0D28F}"/>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801227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53C21005-7887-48B3-AD11-3557A6FCE4DC}"/>
              </a:ext>
            </a:extLst>
          </p:cNvPr>
          <p:cNvPicPr>
            <a:picLocks noGrp="1" noChangeAspect="1"/>
          </p:cNvPicPr>
          <p:nvPr>
            <p:ph idx="1"/>
          </p:nvPr>
        </p:nvPicPr>
        <p:blipFill>
          <a:blip r:embed="rId3"/>
          <a:stretch>
            <a:fillRect/>
          </a:stretch>
        </p:blipFill>
        <p:spPr>
          <a:xfrm>
            <a:off x="1590675" y="114300"/>
            <a:ext cx="9667875" cy="3343672"/>
          </a:xfrm>
          <a:prstGeom prst="rect">
            <a:avLst/>
          </a:prstGeom>
        </p:spPr>
      </p:pic>
      <p:sp>
        <p:nvSpPr>
          <p:cNvPr id="7" name="TextBox 6"/>
          <p:cNvSpPr txBox="1"/>
          <p:nvPr/>
        </p:nvSpPr>
        <p:spPr>
          <a:xfrm>
            <a:off x="600076" y="4152900"/>
            <a:ext cx="10963274" cy="2308324"/>
          </a:xfrm>
          <a:prstGeom prst="rect">
            <a:avLst/>
          </a:prstGeom>
          <a:noFill/>
        </p:spPr>
        <p:txBody>
          <a:bodyPr wrap="square" rtlCol="0">
            <a:spAutoFit/>
          </a:bodyPr>
          <a:lstStyle/>
          <a:p>
            <a:r>
              <a:rPr lang="en-US" dirty="0"/>
              <a:t>We use stubs and mocks when the code we wish to test has some kind of external dependency that we need to override.</a:t>
            </a:r>
          </a:p>
          <a:p>
            <a:endParaRPr lang="en-US" dirty="0"/>
          </a:p>
          <a:p>
            <a:pPr>
              <a:defRPr/>
            </a:pPr>
            <a:r>
              <a:rPr lang="en-US" dirty="0"/>
              <a:t>A Stub is a replacement  for an object that the clauses  we are testing has a dependency on. </a:t>
            </a:r>
          </a:p>
          <a:p>
            <a:endParaRPr lang="en-US" dirty="0"/>
          </a:p>
          <a:p>
            <a:pPr>
              <a:defRPr/>
            </a:pPr>
            <a:r>
              <a:rPr lang="en-US" dirty="0"/>
              <a:t>There might be some times when you're constrained in your architecture and you can't create this kind of interface. Or there might be times when the interface you need to create is so big and so difficult that actually creating it with the local implementation is a huge amount of work. We  need Mocks in such cases</a:t>
            </a:r>
            <a:r>
              <a:rPr lang="en-US" dirty="0" smtClean="0"/>
              <a:t>.</a:t>
            </a:r>
            <a:endParaRPr lang="en-US" dirty="0"/>
          </a:p>
        </p:txBody>
      </p:sp>
    </p:spTree>
    <p:extLst>
      <p:ext uri="{BB962C8B-B14F-4D97-AF65-F5344CB8AC3E}">
        <p14:creationId xmlns:p14="http://schemas.microsoft.com/office/powerpoint/2010/main" val="13028516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C2652D25-3376-4509-95AB-9571575B4F84}"/>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673452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CFA9F7-E155-4FB8-8B52-CD54B40EA126}"/>
              </a:ext>
            </a:extLst>
          </p:cNvPr>
          <p:cNvSpPr>
            <a:spLocks noGrp="1"/>
          </p:cNvSpPr>
          <p:nvPr>
            <p:ph type="title"/>
          </p:nvPr>
        </p:nvSpPr>
        <p:spPr/>
        <p:txBody>
          <a:bodyPr/>
          <a:lstStyle/>
          <a:p>
            <a:endParaRPr lang="en-US"/>
          </a:p>
        </p:txBody>
      </p:sp>
      <p:pic>
        <p:nvPicPr>
          <p:cNvPr id="4" name="Picture 4" descr="A screenshot of a cell phone&#10;&#10;Description generated with very high confidence">
            <a:extLst>
              <a:ext uri="{FF2B5EF4-FFF2-40B4-BE49-F238E27FC236}">
                <a16:creationId xmlns="" xmlns:a16="http://schemas.microsoft.com/office/drawing/2014/main" id="{5CD22667-54A6-430C-BFA6-96A70D76D944}"/>
              </a:ext>
            </a:extLst>
          </p:cNvPr>
          <p:cNvPicPr>
            <a:picLocks noGrp="1" noChangeAspect="1"/>
          </p:cNvPicPr>
          <p:nvPr>
            <p:ph idx="1"/>
          </p:nvPr>
        </p:nvPicPr>
        <p:blipFill>
          <a:blip r:embed="rId2"/>
          <a:stretch>
            <a:fillRect/>
          </a:stretch>
        </p:blipFill>
        <p:spPr>
          <a:xfrm>
            <a:off x="762000" y="225424"/>
            <a:ext cx="11163300" cy="6308725"/>
          </a:xfrm>
          <a:prstGeom prst="rect">
            <a:avLst/>
          </a:prstGeom>
        </p:spPr>
      </p:pic>
      <p:sp>
        <p:nvSpPr>
          <p:cNvPr id="3" name="TextBox 2"/>
          <p:cNvSpPr txBox="1"/>
          <p:nvPr/>
        </p:nvSpPr>
        <p:spPr>
          <a:xfrm>
            <a:off x="2000250" y="1666875"/>
            <a:ext cx="9039225" cy="923330"/>
          </a:xfrm>
          <a:prstGeom prst="rect">
            <a:avLst/>
          </a:prstGeom>
          <a:noFill/>
        </p:spPr>
        <p:txBody>
          <a:bodyPr wrap="square" rtlCol="0">
            <a:spAutoFit/>
          </a:bodyPr>
          <a:lstStyle/>
          <a:p>
            <a:r>
              <a:rPr lang="en-US" dirty="0"/>
              <a:t>These are even lighter weight versions of stubs. The use case for a fake or a dummy is normally when you need to override something but you have no interest in the thing that you are overriding.</a:t>
            </a:r>
          </a:p>
        </p:txBody>
      </p:sp>
      <p:sp>
        <p:nvSpPr>
          <p:cNvPr id="5" name="TextBox 4"/>
          <p:cNvSpPr txBox="1"/>
          <p:nvPr/>
        </p:nvSpPr>
        <p:spPr>
          <a:xfrm>
            <a:off x="2000250" y="3905250"/>
            <a:ext cx="8524875" cy="369332"/>
          </a:xfrm>
          <a:prstGeom prst="rect">
            <a:avLst/>
          </a:prstGeom>
          <a:noFill/>
        </p:spPr>
        <p:txBody>
          <a:bodyPr wrap="square" rtlCol="0">
            <a:spAutoFit/>
          </a:bodyPr>
          <a:lstStyle/>
          <a:p>
            <a:r>
              <a:rPr lang="en-US" dirty="0" smtClean="0"/>
              <a:t>We don’t want the above log not being called in our Unit Tests. </a:t>
            </a:r>
            <a:endParaRPr lang="en-US" dirty="0"/>
          </a:p>
        </p:txBody>
      </p:sp>
    </p:spTree>
    <p:extLst>
      <p:ext uri="{BB962C8B-B14F-4D97-AF65-F5344CB8AC3E}">
        <p14:creationId xmlns:p14="http://schemas.microsoft.com/office/powerpoint/2010/main" val="12438876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DE677C-4FFD-4293-842F-E5EED935F772}"/>
              </a:ext>
            </a:extLst>
          </p:cNvPr>
          <p:cNvSpPr>
            <a:spLocks noGrp="1"/>
          </p:cNvSpPr>
          <p:nvPr>
            <p:ph type="title"/>
          </p:nvPr>
        </p:nvSpPr>
        <p:spPr/>
        <p:txBody>
          <a:bodyPr/>
          <a:lstStyle/>
          <a:p>
            <a:endParaRPr lang="en-US" dirty="0"/>
          </a:p>
        </p:txBody>
      </p:sp>
      <p:pic>
        <p:nvPicPr>
          <p:cNvPr id="4" name="Picture 4" descr="A screenshot of a cell phone&#10;&#10;Description generated with very high confidence">
            <a:extLst>
              <a:ext uri="{FF2B5EF4-FFF2-40B4-BE49-F238E27FC236}">
                <a16:creationId xmlns="" xmlns:a16="http://schemas.microsoft.com/office/drawing/2014/main" id="{E0946797-6C6B-45CE-9E24-C083EE493FF9}"/>
              </a:ext>
            </a:extLst>
          </p:cNvPr>
          <p:cNvPicPr>
            <a:picLocks noGrp="1" noChangeAspect="1"/>
          </p:cNvPicPr>
          <p:nvPr>
            <p:ph idx="1"/>
          </p:nvPr>
        </p:nvPicPr>
        <p:blipFill>
          <a:blip r:embed="rId3"/>
          <a:stretch>
            <a:fillRect/>
          </a:stretch>
        </p:blipFill>
        <p:spPr>
          <a:xfrm>
            <a:off x="2091447" y="1969532"/>
            <a:ext cx="7735712" cy="4351338"/>
          </a:xfrm>
          <a:prstGeom prst="rect">
            <a:avLst/>
          </a:prstGeom>
        </p:spPr>
      </p:pic>
      <p:sp>
        <p:nvSpPr>
          <p:cNvPr id="3" name="TextBox 2"/>
          <p:cNvSpPr txBox="1"/>
          <p:nvPr/>
        </p:nvSpPr>
        <p:spPr>
          <a:xfrm>
            <a:off x="2705100" y="1362075"/>
            <a:ext cx="7022756" cy="369332"/>
          </a:xfrm>
          <a:prstGeom prst="rect">
            <a:avLst/>
          </a:prstGeom>
          <a:noFill/>
        </p:spPr>
        <p:txBody>
          <a:bodyPr wrap="none" rtlCol="0">
            <a:spAutoFit/>
          </a:bodyPr>
          <a:lstStyle/>
          <a:p>
            <a:r>
              <a:rPr lang="en-US" dirty="0" smtClean="0"/>
              <a:t>Three </a:t>
            </a:r>
            <a:r>
              <a:rPr lang="en-US" dirty="0"/>
              <a:t>levels of objects that we could inject into our code from a unit test.</a:t>
            </a:r>
          </a:p>
        </p:txBody>
      </p:sp>
    </p:spTree>
    <p:extLst>
      <p:ext uri="{BB962C8B-B14F-4D97-AF65-F5344CB8AC3E}">
        <p14:creationId xmlns:p14="http://schemas.microsoft.com/office/powerpoint/2010/main" val="31098874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3086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Tautologies</a:t>
            </a:r>
            <a:endParaRPr lang="en-US" dirty="0"/>
          </a:p>
        </p:txBody>
      </p:sp>
      <p:sp>
        <p:nvSpPr>
          <p:cNvPr id="3" name="Content Placeholder 2"/>
          <p:cNvSpPr>
            <a:spLocks noGrp="1"/>
          </p:cNvSpPr>
          <p:nvPr>
            <p:ph idx="1"/>
          </p:nvPr>
        </p:nvSpPr>
        <p:spPr/>
        <p:txBody>
          <a:bodyPr/>
          <a:lstStyle/>
          <a:p>
            <a:r>
              <a:rPr lang="en-US" dirty="0" smtClean="0"/>
              <a:t>Cause </a:t>
            </a:r>
            <a:r>
              <a:rPr lang="en-US" dirty="0"/>
              <a:t>of a bad test, and that is how to avoid tautologies. </a:t>
            </a:r>
            <a:endParaRPr lang="en-US" dirty="0" smtClean="0"/>
          </a:p>
          <a:p>
            <a:r>
              <a:rPr lang="en-US" dirty="0" smtClean="0"/>
              <a:t>A </a:t>
            </a:r>
            <a:r>
              <a:rPr lang="en-US" dirty="0"/>
              <a:t>tautology is when you're using the same logic in your test as in your </a:t>
            </a:r>
            <a:r>
              <a:rPr lang="en-US" dirty="0" smtClean="0"/>
              <a:t>implementation.</a:t>
            </a:r>
            <a:endParaRPr lang="en-US" dirty="0"/>
          </a:p>
        </p:txBody>
      </p:sp>
    </p:spTree>
    <p:extLst>
      <p:ext uri="{BB962C8B-B14F-4D97-AF65-F5344CB8AC3E}">
        <p14:creationId xmlns:p14="http://schemas.microsoft.com/office/powerpoint/2010/main" val="1921725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 xmlns:a16="http://schemas.microsoft.com/office/drawing/2014/main" id="{9A9E694F-95A9-4DF9-9428-47A879295401}"/>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9757909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 xmlns:a16="http://schemas.microsoft.com/office/drawing/2014/main" id="{5AD5A2FF-4B43-4684-8961-ACEB07E4DDD5}"/>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976714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 xmlns:a16="http://schemas.microsoft.com/office/drawing/2014/main" id="{050E6406-2E80-4219-AAAD-3B479E70B59B}"/>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3637920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 xmlns:a16="http://schemas.microsoft.com/office/drawing/2014/main" id="{91033472-E916-41F1-9AA4-0DB117DE866A}"/>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584468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 xmlns:a16="http://schemas.microsoft.com/office/drawing/2014/main" id="{F8E75E78-67E7-4469-B978-C95E45D11F16}"/>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571344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omputer&#10;&#10;Description generated with very high confidence">
            <a:extLst>
              <a:ext uri="{FF2B5EF4-FFF2-40B4-BE49-F238E27FC236}">
                <a16:creationId xmlns="" xmlns:a16="http://schemas.microsoft.com/office/drawing/2014/main" id="{A97A8A48-B3D2-4D2D-B476-AB6917F2CA9E}"/>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4675389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74</TotalTime>
  <Words>77</Words>
  <Application>Microsoft Office PowerPoint</Application>
  <PresentationFormat>Custom</PresentationFormat>
  <Paragraphs>19</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JUnit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Mockitos</vt:lpstr>
      <vt:lpstr>PowerPoint Presentation</vt:lpstr>
      <vt:lpstr>PowerPoint Presentation</vt:lpstr>
      <vt:lpstr>PowerPoint Presentation</vt:lpstr>
      <vt:lpstr>PowerPoint Presentation</vt:lpstr>
      <vt:lpstr>Tautologies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Quest</cp:lastModifiedBy>
  <cp:revision>25</cp:revision>
  <dcterms:created xsi:type="dcterms:W3CDTF">2013-07-15T20:26:40Z</dcterms:created>
  <dcterms:modified xsi:type="dcterms:W3CDTF">2019-02-19T08:56:11Z</dcterms:modified>
</cp:coreProperties>
</file>